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5738740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35738740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35738740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35738740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Superposition refers to a combination of states we would ordinarily describe independently. To make a classical analogy, if you play two musical notes at once, what you will hear is a superposition of the two notes.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3573874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3573874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Entanglement is a famously counter-intuitive quantum phenomenon describing behavior we never see in the classical world. Entangled particles behave together as a system in ways that cannot be explained using classical logic.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3beb0fb8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3beb0fb8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3beb0fb8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3beb0fb8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6e887a7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6e887a7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Decoherence: 1 →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Comfy state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3beb0fb8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3beb0fb8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3beb0fb8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3beb0fb8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beb0fb8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beb0fb8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35738740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35738740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6e887a7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6e887a7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3573874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3573874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Smaller transistors → more transistors → more power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35738740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35738740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opening Chrome, very specific transistors need to turn on and off. If electrons continue to flow, unintended actions will occur.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35738740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3573874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35738740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35738740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35738740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35738740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also interference but we can ignore that for now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3beb0fb8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3beb0fb8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3beb0fb8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3beb0fb8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Y6dtjVSAHCil5oQjeSQlAgQXpJGeAMg-/view" TargetMode="External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6.jpg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playlist?list=PLOFEBzvs-Vvp2xg9-POLJhQwtVktlYGbY" TargetMode="External"/><Relationship Id="rId4" Type="http://schemas.openxmlformats.org/officeDocument/2006/relationships/hyperlink" Target="https://ibm.co/joinqiskitslack" TargetMode="External"/><Relationship Id="rId5" Type="http://schemas.openxmlformats.org/officeDocument/2006/relationships/hyperlink" Target="https://qiskit.org/advocates" TargetMode="External"/><Relationship Id="rId6" Type="http://schemas.openxmlformats.org/officeDocument/2006/relationships/hyperlink" Target="https://www.ibm.com/quantum-computing/network/researchers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slideplayer.com/slide/3169508/" TargetMode="External"/><Relationship Id="rId10" Type="http://schemas.openxmlformats.org/officeDocument/2006/relationships/hyperlink" Target="https://quantum-computing.ibm.com/docs/iqx/guide/shors-algorithm" TargetMode="External"/><Relationship Id="rId13" Type="http://schemas.openxmlformats.org/officeDocument/2006/relationships/hyperlink" Target="https://medium.com/@quantum_wa/quantum-annealing-cdb129e96601" TargetMode="External"/><Relationship Id="rId12" Type="http://schemas.openxmlformats.org/officeDocument/2006/relationships/hyperlink" Target="https://medium.com/qiskit/project-highlight-hybrid-quantum-classical-machine-learning-e5319982e3b1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ibm.co/3lIitjx" TargetMode="External"/><Relationship Id="rId4" Type="http://schemas.openxmlformats.org/officeDocument/2006/relationships/hyperlink" Target="https://github.com/splch/quantum-for-cs/blob/master/presentation%20code.ipynb" TargetMode="External"/><Relationship Id="rId9" Type="http://schemas.openxmlformats.org/officeDocument/2006/relationships/hyperlink" Target="https://qiskit.org/documentation/tutorials/finance/06_basket_option_pricing.html" TargetMode="External"/><Relationship Id="rId5" Type="http://schemas.openxmlformats.org/officeDocument/2006/relationships/hyperlink" Target="https://qiskit.org/learn/intro-qc-qh" TargetMode="External"/><Relationship Id="rId6" Type="http://schemas.openxmlformats.org/officeDocument/2006/relationships/hyperlink" Target="https://www.ibm.com/blogs/research/2017/09/qc-how-it-works/" TargetMode="External"/><Relationship Id="rId7" Type="http://schemas.openxmlformats.org/officeDocument/2006/relationships/hyperlink" Target="https://www.ibm.com/quantum-computing/learn/what-is-quantum-computing/" TargetMode="External"/><Relationship Id="rId8" Type="http://schemas.openxmlformats.org/officeDocument/2006/relationships/hyperlink" Target="https://newscenter.lbl.gov/2016/10/06/smallest-transistor-1-nm-gat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Spencer Churchill — IBM Qiskit Advocate/Researcher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37" y="3078913"/>
            <a:ext cx="3783600" cy="20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Qubits as bits</a:t>
            </a:r>
            <a:endParaRPr sz="2800"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226075" y="1465800"/>
            <a:ext cx="2808000" cy="16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Qubits can behave the same as bits; however, they can exhibit more unique </a:t>
            </a:r>
            <a:r>
              <a:rPr lang="en" sz="1800"/>
              <a:t>behaviors</a:t>
            </a:r>
            <a:r>
              <a:rPr lang="en" sz="1800"/>
              <a:t>.</a:t>
            </a:r>
            <a:endParaRPr sz="1800"/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57332" l="9543" r="0" t="0"/>
          <a:stretch/>
        </p:blipFill>
        <p:spPr>
          <a:xfrm>
            <a:off x="4929325" y="152400"/>
            <a:ext cx="4062276" cy="206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9543" r="0" t="42667"/>
          <a:stretch/>
        </p:blipFill>
        <p:spPr>
          <a:xfrm>
            <a:off x="4929325" y="2216976"/>
            <a:ext cx="4062276" cy="277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8923"/>
            <a:ext cx="3783683" cy="20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37" y="3078913"/>
            <a:ext cx="3783600" cy="206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 behaviors</a:t>
            </a:r>
            <a:endParaRPr sz="2800"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Here, we can see a fundamental ability of qubits: </a:t>
            </a:r>
            <a:r>
              <a:rPr b="1" lang="en" sz="1800"/>
              <a:t>superposition</a:t>
            </a:r>
            <a:r>
              <a:rPr lang="en" sz="1800"/>
              <a:t>.</a:t>
            </a:r>
            <a:endParaRPr sz="1800"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54981" l="9942" r="0" t="0"/>
          <a:stretch/>
        </p:blipFill>
        <p:spPr>
          <a:xfrm>
            <a:off x="5099850" y="152400"/>
            <a:ext cx="3891751" cy="21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0" l="9942" r="0" t="45018"/>
          <a:stretch/>
        </p:blipFill>
        <p:spPr>
          <a:xfrm>
            <a:off x="5099850" y="2330675"/>
            <a:ext cx="3891751" cy="266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" y="3078948"/>
            <a:ext cx="3783683" cy="20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37" y="3078913"/>
            <a:ext cx="3783600" cy="20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 behaviors</a:t>
            </a:r>
            <a:endParaRPr sz="2800"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Here, we can see a fundamental ability of qubits: </a:t>
            </a:r>
            <a:r>
              <a:rPr b="1" lang="en" sz="1800"/>
              <a:t>entanglement</a:t>
            </a:r>
            <a:r>
              <a:rPr lang="en" sz="1800"/>
              <a:t>.</a:t>
            </a:r>
            <a:endParaRPr sz="1800"/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78923"/>
            <a:ext cx="3783683" cy="20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4">
            <a:alphaModFix/>
          </a:blip>
          <a:srcRect b="54646" l="10602" r="0" t="0"/>
          <a:stretch/>
        </p:blipFill>
        <p:spPr>
          <a:xfrm>
            <a:off x="5122325" y="152400"/>
            <a:ext cx="3869275" cy="21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 rotWithShape="1">
          <a:blip r:embed="rId4">
            <a:alphaModFix/>
          </a:blip>
          <a:srcRect b="0" l="10602" r="0" t="45352"/>
          <a:stretch/>
        </p:blipFill>
        <p:spPr>
          <a:xfrm>
            <a:off x="5122325" y="2346900"/>
            <a:ext cx="3869275" cy="26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on real quantum computers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445025"/>
            <a:ext cx="4520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Entanglement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6" title="santiag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650" y="1763900"/>
            <a:ext cx="5872701" cy="33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Analysis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543" y="1765350"/>
            <a:ext cx="5760929" cy="330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547" y="1765350"/>
            <a:ext cx="5058717" cy="330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562" y="1765350"/>
            <a:ext cx="5570528" cy="33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Quantum</a:t>
            </a:r>
            <a:endParaRPr/>
          </a:p>
        </p:txBody>
      </p:sp>
      <p:sp>
        <p:nvSpPr>
          <p:cNvPr id="207" name="Google Shape;207;p28"/>
          <p:cNvSpPr txBox="1"/>
          <p:nvPr>
            <p:ph idx="1" type="subTitle"/>
          </p:nvPr>
        </p:nvSpPr>
        <p:spPr>
          <a:xfrm>
            <a:off x="265500" y="287291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you should be excited and get involved</a:t>
            </a:r>
            <a:endParaRPr/>
          </a:p>
        </p:txBody>
      </p:sp>
      <p:grpSp>
        <p:nvGrpSpPr>
          <p:cNvPr id="208" name="Google Shape;208;p28"/>
          <p:cNvGrpSpPr/>
          <p:nvPr/>
        </p:nvGrpSpPr>
        <p:grpSpPr>
          <a:xfrm>
            <a:off x="4648200" y="1823625"/>
            <a:ext cx="2088301" cy="1927800"/>
            <a:chOff x="4648200" y="1862700"/>
            <a:chExt cx="2088301" cy="1927800"/>
          </a:xfrm>
        </p:grpSpPr>
        <p:sp>
          <p:nvSpPr>
            <p:cNvPr id="209" name="Google Shape;209;p28"/>
            <p:cNvSpPr txBox="1"/>
            <p:nvPr/>
          </p:nvSpPr>
          <p:spPr>
            <a:xfrm>
              <a:off x="4648200" y="1862700"/>
              <a:ext cx="2088300" cy="192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Finance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portfolio optimization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10" name="Google Shape;210;p28"/>
            <p:cNvPicPr preferRelativeResize="0"/>
            <p:nvPr/>
          </p:nvPicPr>
          <p:blipFill rotWithShape="1">
            <a:blip r:embed="rId3">
              <a:alphaModFix/>
            </a:blip>
            <a:srcRect b="2639" l="3358" r="2823" t="2753"/>
            <a:stretch/>
          </p:blipFill>
          <p:spPr>
            <a:xfrm>
              <a:off x="4648200" y="1862701"/>
              <a:ext cx="2088301" cy="16532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28"/>
          <p:cNvGrpSpPr/>
          <p:nvPr/>
        </p:nvGrpSpPr>
        <p:grpSpPr>
          <a:xfrm>
            <a:off x="6831375" y="1750950"/>
            <a:ext cx="2236350" cy="1341600"/>
            <a:chOff x="6831450" y="76200"/>
            <a:chExt cx="2236350" cy="1341600"/>
          </a:xfrm>
        </p:grpSpPr>
        <p:sp>
          <p:nvSpPr>
            <p:cNvPr id="212" name="Google Shape;212;p28"/>
            <p:cNvSpPr txBox="1"/>
            <p:nvPr/>
          </p:nvSpPr>
          <p:spPr>
            <a:xfrm>
              <a:off x="6831525" y="76200"/>
              <a:ext cx="2236200" cy="134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q-nodes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13" name="Google Shape;21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31450" y="76200"/>
              <a:ext cx="2236350" cy="955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" name="Google Shape;214;p28"/>
          <p:cNvGrpSpPr/>
          <p:nvPr/>
        </p:nvGrpSpPr>
        <p:grpSpPr>
          <a:xfrm>
            <a:off x="4648200" y="3827634"/>
            <a:ext cx="2088300" cy="1262891"/>
            <a:chOff x="4648200" y="1862699"/>
            <a:chExt cx="2088300" cy="1235101"/>
          </a:xfrm>
        </p:grpSpPr>
        <p:sp>
          <p:nvSpPr>
            <p:cNvPr id="215" name="Google Shape;215;p28"/>
            <p:cNvSpPr txBox="1"/>
            <p:nvPr/>
          </p:nvSpPr>
          <p:spPr>
            <a:xfrm>
              <a:off x="4648200" y="1862700"/>
              <a:ext cx="2088300" cy="123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Encryption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period finding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16" name="Google Shape;21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48224" y="1862699"/>
              <a:ext cx="2088250" cy="10102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" name="Google Shape;217;p28"/>
          <p:cNvGrpSpPr/>
          <p:nvPr/>
        </p:nvGrpSpPr>
        <p:grpSpPr>
          <a:xfrm>
            <a:off x="4648200" y="37113"/>
            <a:ext cx="2088300" cy="1710300"/>
            <a:chOff x="4667000" y="76200"/>
            <a:chExt cx="2088300" cy="1710300"/>
          </a:xfrm>
        </p:grpSpPr>
        <p:sp>
          <p:nvSpPr>
            <p:cNvPr id="218" name="Google Shape;218;p28"/>
            <p:cNvSpPr txBox="1"/>
            <p:nvPr/>
          </p:nvSpPr>
          <p:spPr>
            <a:xfrm>
              <a:off x="4667000" y="76200"/>
              <a:ext cx="2088300" cy="1710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Chemistry: molecule simulation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19" name="Google Shape;21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67000" y="76200"/>
              <a:ext cx="2088250" cy="1473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8"/>
          <p:cNvGrpSpPr/>
          <p:nvPr/>
        </p:nvGrpSpPr>
        <p:grpSpPr>
          <a:xfrm>
            <a:off x="6831300" y="37125"/>
            <a:ext cx="2236500" cy="1637625"/>
            <a:chOff x="6831375" y="1494000"/>
            <a:chExt cx="2236500" cy="1637625"/>
          </a:xfrm>
        </p:grpSpPr>
        <p:sp>
          <p:nvSpPr>
            <p:cNvPr id="221" name="Google Shape;221;p28"/>
            <p:cNvSpPr txBox="1"/>
            <p:nvPr/>
          </p:nvSpPr>
          <p:spPr>
            <a:xfrm>
              <a:off x="6831375" y="1523025"/>
              <a:ext cx="2236500" cy="160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Search: random arrays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2" name="Google Shape;222;p28"/>
            <p:cNvPicPr preferRelativeResize="0"/>
            <p:nvPr/>
          </p:nvPicPr>
          <p:blipFill rotWithShape="1">
            <a:blip r:embed="rId7">
              <a:alphaModFix/>
            </a:blip>
            <a:srcRect b="8" l="0" r="0" t="15908"/>
            <a:stretch/>
          </p:blipFill>
          <p:spPr>
            <a:xfrm>
              <a:off x="6831450" y="1494000"/>
              <a:ext cx="2236351" cy="14103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28"/>
          <p:cNvGrpSpPr/>
          <p:nvPr/>
        </p:nvGrpSpPr>
        <p:grpSpPr>
          <a:xfrm>
            <a:off x="6831300" y="3168750"/>
            <a:ext cx="2236500" cy="1915500"/>
            <a:chOff x="6831375" y="3213925"/>
            <a:chExt cx="2236500" cy="1915500"/>
          </a:xfrm>
        </p:grpSpPr>
        <p:sp>
          <p:nvSpPr>
            <p:cNvPr id="224" name="Google Shape;224;p28"/>
            <p:cNvSpPr txBox="1"/>
            <p:nvPr/>
          </p:nvSpPr>
          <p:spPr>
            <a:xfrm>
              <a:off x="6831375" y="3213925"/>
              <a:ext cx="2236500" cy="191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Optimization</a:t>
              </a:r>
              <a:r>
                <a:rPr lang="en" sz="1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: quantum tunneling</a:t>
              </a:r>
              <a:endPara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5" name="Google Shape;225;p28"/>
            <p:cNvPicPr preferRelativeResize="0"/>
            <p:nvPr/>
          </p:nvPicPr>
          <p:blipFill rotWithShape="1">
            <a:blip r:embed="rId8">
              <a:alphaModFix/>
            </a:blip>
            <a:srcRect b="19768" l="0" r="50335" t="0"/>
            <a:stretch/>
          </p:blipFill>
          <p:spPr>
            <a:xfrm>
              <a:off x="6981438" y="3236850"/>
              <a:ext cx="1936375" cy="166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28"/>
          <p:cNvSpPr txBox="1"/>
          <p:nvPr/>
        </p:nvSpPr>
        <p:spPr>
          <a:xfrm>
            <a:off x="0" y="0"/>
            <a:ext cx="897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Working in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We need quantum if we want more power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Qubits exhibit unique </a:t>
            </a:r>
            <a:r>
              <a:rPr lang="en"/>
              <a:t>properties</a:t>
            </a:r>
            <a:r>
              <a:rPr lang="en"/>
              <a:t> which can be leveraged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Simulate basic examples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Run circuits on hardware with</a:t>
            </a:r>
            <a:r>
              <a:rPr lang="en"/>
              <a:t> Qiskit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The future of quantum brings big change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275" y="440050"/>
            <a:ext cx="5684526" cy="426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0" y="0"/>
            <a:ext cx="897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Working in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8297325" y="4430900"/>
            <a:ext cx="770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Not real... but pretty oo aa</a:t>
            </a:r>
            <a:endParaRPr sz="4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involved — Qiskit Plug </a:t>
            </a:r>
            <a:endParaRPr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Watch: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https://www.youtube.com/playlist?list=PLOFEBzvs-Vvp2xg9-POLJhQwtVktlYGbY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Join: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https://ibm.co/joinqiskitslack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Become: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https://qiskit.org/advocates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Research: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https://www.ibm.com/quantum-computing/network/researchers</a:t>
            </a:r>
            <a:endParaRPr sz="1600"/>
          </a:p>
        </p:txBody>
      </p:sp>
      <p:sp>
        <p:nvSpPr>
          <p:cNvPr id="242" name="Google Shape;242;p30"/>
          <p:cNvSpPr txBox="1"/>
          <p:nvPr/>
        </p:nvSpPr>
        <p:spPr>
          <a:xfrm>
            <a:off x="0" y="0"/>
            <a:ext cx="897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Working in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-5700" y="788675"/>
            <a:ext cx="9144000" cy="29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https://ibm.co/3lIitjx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https://github.com/splch/quantum-for-cs/blob/master/presentation%20code.ipynb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https://qiskit.org/learn/intro-qc-qh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https://www.ibm.com/blogs/research/2017/09/qc-how-it-works/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https://www.ibm.com/quantum-computing/learn/what-is-quantum-computing/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https://newscenter.lbl.gov/2016/10/06/smallest-transistor-1-nm-gate/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https://qiskit.org/documentation/tutorials/finance/06_basket_option_pricing.html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https://quantum-computing.ibm.com/docs/iqx/guide/shors-algorithm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https://slideplayer.com/slide/3169508/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https://medium.com/qiskit/project-highlight-hybrid-quantum-classical-machine-learning-e5319982e3b1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https://medium.com/@quantum_wa/quantum-annealing-cdb129e96601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0" y="3902500"/>
            <a:ext cx="9144000" cy="1241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85725" rotWithShape="0" algn="bl" dir="16200000" dist="285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			Questions?</a:t>
            </a:r>
            <a:endParaRPr sz="3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Quantum?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Quantum?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Working with Quantum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Working in Quantum </a:t>
            </a:r>
            <a:r>
              <a:rPr lang="en"/>
              <a:t>😉</a:t>
            </a:r>
            <a:endParaRPr/>
          </a:p>
        </p:txBody>
      </p:sp>
      <p:cxnSp>
        <p:nvCxnSpPr>
          <p:cNvPr id="75" name="Google Shape;75;p14"/>
          <p:cNvCxnSpPr>
            <a:stCxn id="74" idx="1"/>
          </p:cNvCxnSpPr>
          <p:nvPr/>
        </p:nvCxnSpPr>
        <p:spPr>
          <a:xfrm>
            <a:off x="471900" y="3189125"/>
            <a:ext cx="822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Bits</a:t>
            </a:r>
            <a:endParaRPr sz="2800"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389600"/>
            <a:ext cx="28080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Bits are </a:t>
            </a:r>
            <a:r>
              <a:rPr lang="en" sz="1800"/>
              <a:t>transistors</a:t>
            </a:r>
            <a:r>
              <a:rPr lang="en" sz="1800"/>
              <a:t> which either allow or inhibit electron flow.</a:t>
            </a:r>
            <a:endParaRPr sz="18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550" y="1389600"/>
            <a:ext cx="4618376" cy="1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2571600"/>
            <a:ext cx="28080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Small densely-packed transistors are why your phone is more powerful than 184,000 NASA computers in 1969.</a:t>
            </a:r>
            <a:endParaRPr sz="1800"/>
          </a:p>
        </p:txBody>
      </p:sp>
      <p:sp>
        <p:nvSpPr>
          <p:cNvPr id="84" name="Google Shape;84;p15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Smaller </a:t>
            </a:r>
            <a:r>
              <a:rPr lang="en"/>
              <a:t>Transistors Lead to Quantum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807375" y="1775977"/>
            <a:ext cx="42603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 </a:t>
            </a:r>
            <a:r>
              <a:rPr lang="en"/>
              <a:t>transistors</a:t>
            </a:r>
            <a:r>
              <a:rPr lang="en"/>
              <a:t> approach the size of atoms (only 30x larger), electrons occasionally “jump” across the gates and do all sorts of </a:t>
            </a:r>
            <a:r>
              <a:rPr i="1" lang="en"/>
              <a:t>funky</a:t>
            </a:r>
            <a:r>
              <a:rPr lang="en"/>
              <a:t> things.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5" y="1775981"/>
            <a:ext cx="4404300" cy="32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807375" y="3367476"/>
            <a:ext cx="42603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Soon, we will be limited by size and error.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go </a:t>
            </a:r>
            <a:r>
              <a:rPr i="1" lang="en" sz="3000"/>
              <a:t>smaller</a:t>
            </a:r>
            <a:r>
              <a:rPr lang="en"/>
              <a:t>?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Qubits</a:t>
            </a:r>
            <a:endParaRPr sz="2800"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389450"/>
            <a:ext cx="26280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If we change our idea about a bit</a:t>
            </a:r>
            <a:endParaRPr sz="1800"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0" r="57230" t="0"/>
          <a:stretch/>
        </p:blipFill>
        <p:spPr>
          <a:xfrm>
            <a:off x="3348888" y="1001400"/>
            <a:ext cx="2446225" cy="31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42781" r="0" t="0"/>
          <a:stretch/>
        </p:blipFill>
        <p:spPr>
          <a:xfrm>
            <a:off x="5795125" y="1001400"/>
            <a:ext cx="3272549" cy="31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702325"/>
            <a:ext cx="2628000" cy="16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	    </a:t>
            </a:r>
            <a:r>
              <a:rPr lang="en" sz="1800"/>
              <a:t>to include quantum properties we can leverage atomic transistors.</a:t>
            </a:r>
            <a:endParaRPr sz="1800"/>
          </a:p>
        </p:txBody>
      </p:sp>
      <p:sp>
        <p:nvSpPr>
          <p:cNvPr id="109" name="Google Shape;109;p18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4662100"/>
            <a:ext cx="59988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Funky</a:t>
            </a:r>
            <a:r>
              <a:rPr lang="en"/>
              <a:t> things in quantum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531025" y="259025"/>
            <a:ext cx="3665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Superposition</a:t>
            </a:r>
            <a:endParaRPr sz="2800">
              <a:solidFill>
                <a:schemeClr val="lt2"/>
              </a:solidFill>
            </a:endParaRPr>
          </a:p>
        </p:txBody>
      </p:sp>
      <p:grpSp>
        <p:nvGrpSpPr>
          <p:cNvPr id="116" name="Google Shape;116;p19"/>
          <p:cNvGrpSpPr/>
          <p:nvPr/>
        </p:nvGrpSpPr>
        <p:grpSpPr>
          <a:xfrm>
            <a:off x="531025" y="1039725"/>
            <a:ext cx="4697001" cy="1098700"/>
            <a:chOff x="531025" y="1039725"/>
            <a:chExt cx="4697001" cy="1098700"/>
          </a:xfrm>
        </p:grpSpPr>
        <p:pic>
          <p:nvPicPr>
            <p:cNvPr id="117" name="Google Shape;117;p19"/>
            <p:cNvPicPr preferRelativeResize="0"/>
            <p:nvPr/>
          </p:nvPicPr>
          <p:blipFill rotWithShape="1">
            <a:blip r:embed="rId3">
              <a:alphaModFix/>
            </a:blip>
            <a:srcRect b="14405" l="0" r="0" t="0"/>
            <a:stretch/>
          </p:blipFill>
          <p:spPr>
            <a:xfrm>
              <a:off x="531025" y="1039725"/>
              <a:ext cx="1318800" cy="109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26775" y="1126462"/>
              <a:ext cx="939635" cy="925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88400" y="1119259"/>
              <a:ext cx="939625" cy="93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9"/>
            <p:cNvSpPr txBox="1"/>
            <p:nvPr/>
          </p:nvSpPr>
          <p:spPr>
            <a:xfrm>
              <a:off x="1849825" y="1161388"/>
              <a:ext cx="531900" cy="8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/>
                <a:t>=</a:t>
              </a:r>
              <a:endParaRPr sz="2800"/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3611450" y="1161125"/>
              <a:ext cx="531900" cy="8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/>
                <a:t>+</a:t>
              </a:r>
              <a:endParaRPr sz="2800"/>
            </a:p>
          </p:txBody>
        </p:sp>
      </p:grp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14405" l="0" r="0" t="0"/>
          <a:stretch/>
        </p:blipFill>
        <p:spPr>
          <a:xfrm>
            <a:off x="531025" y="3131875"/>
            <a:ext cx="1318800" cy="10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531025" y="2207200"/>
            <a:ext cx="3665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Entanglement</a:t>
            </a:r>
            <a:endParaRPr sz="2800">
              <a:solidFill>
                <a:schemeClr val="lt2"/>
              </a:solidFill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14405" l="0" r="0" t="0"/>
          <a:stretch/>
        </p:blipFill>
        <p:spPr>
          <a:xfrm>
            <a:off x="1849825" y="3131875"/>
            <a:ext cx="1318800" cy="10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75" y="3184237"/>
            <a:ext cx="939635" cy="9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3168625" y="3219163"/>
            <a:ext cx="531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=</a:t>
            </a:r>
            <a:endParaRPr sz="2800"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250" y="3218625"/>
            <a:ext cx="939635" cy="92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875" y="3211422"/>
            <a:ext cx="939626" cy="9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6014925" y="3253288"/>
            <a:ext cx="531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+</a:t>
            </a:r>
            <a:endParaRPr sz="28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6550" y="3211447"/>
            <a:ext cx="939626" cy="9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43650" y="4707125"/>
            <a:ext cx="84567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move from transistors to quantized harmonic oscillators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21408" t="0"/>
          <a:stretch/>
        </p:blipFill>
        <p:spPr>
          <a:xfrm>
            <a:off x="1509975" y="330700"/>
            <a:ext cx="2314049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5334025" y="0"/>
            <a:ext cx="3810000" cy="4707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Two conditions must be met to induce quantum effects: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" name="Google Shape;139;p20"/>
          <p:cNvSpPr txBox="1"/>
          <p:nvPr/>
        </p:nvSpPr>
        <p:spPr>
          <a:xfrm>
            <a:off x="0" y="0"/>
            <a:ext cx="588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5334025" y="-12"/>
            <a:ext cx="3810000" cy="4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arenR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Isolated from the environment in a vacuum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arenR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Kept at near 0°K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 Quantum Computing</a:t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0" y="0"/>
            <a:ext cx="1109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